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4" r:id="rId11"/>
    <p:sldId id="267" r:id="rId12"/>
    <p:sldId id="268" r:id="rId13"/>
    <p:sldId id="269" r:id="rId14"/>
    <p:sldId id="26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Сенокосы и пастбища.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381000"/>
            <a:ext cx="6553200" cy="6096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Засоряют шерсть животных люцерна малая, василек раскидистый, острица лежачая, ковыль-волосатик, ковыль Лессинга (</a:t>
            </a:r>
            <a:r>
              <a:rPr lang="ru-RU" dirty="0" err="1" smtClean="0">
                <a:solidFill>
                  <a:schemeClr val="bg1"/>
                </a:solidFill>
              </a:rPr>
              <a:t>цв</a:t>
            </a:r>
            <a:r>
              <a:rPr lang="ru-RU" dirty="0" smtClean="0">
                <a:solidFill>
                  <a:schemeClr val="bg1"/>
                </a:solidFill>
              </a:rPr>
              <a:t>. вклейка, рис. 10), щетинник мутовчатый, дурнишник обыкновенный и колючий, липучка </a:t>
            </a:r>
            <a:r>
              <a:rPr lang="ru-RU" dirty="0" err="1" smtClean="0">
                <a:solidFill>
                  <a:schemeClr val="bg1"/>
                </a:solidFill>
              </a:rPr>
              <a:t>ежевидная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прицепники</a:t>
            </a:r>
            <a:r>
              <a:rPr lang="ru-RU" dirty="0" smtClean="0">
                <a:solidFill>
                  <a:schemeClr val="bg1"/>
                </a:solidFill>
              </a:rPr>
              <a:t>, чернокорень лекарственный, лопух войлочный, череда </a:t>
            </a:r>
            <a:r>
              <a:rPr lang="ru-RU" dirty="0" err="1" smtClean="0">
                <a:solidFill>
                  <a:schemeClr val="bg1"/>
                </a:solidFill>
              </a:rPr>
              <a:t>трехраздельная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Растения, имеющие плоды с колючками или длинными острыми остями, могут механически повреждать кожу, ротовую полость и желудок животного. К таким растениям относят василек раскидистый, ковыль-волосатик, овсюг, щетинники, чертополохи, якорцы стелющиеся, ячмень луковичный.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 поедании соцветий прострелов, </a:t>
            </a:r>
            <a:r>
              <a:rPr lang="ru-RU" dirty="0" err="1" smtClean="0">
                <a:solidFill>
                  <a:schemeClr val="bg1"/>
                </a:solidFill>
              </a:rPr>
              <a:t>пушиц</a:t>
            </a:r>
            <a:r>
              <a:rPr lang="ru-RU" dirty="0" smtClean="0">
                <a:solidFill>
                  <a:schemeClr val="bg1"/>
                </a:solidFill>
              </a:rPr>
              <a:t>, щетинников, бодяка щетинистого у животных в желудке образуются комочки (фи- </a:t>
            </a:r>
            <a:r>
              <a:rPr lang="ru-RU" dirty="0" err="1" smtClean="0">
                <a:solidFill>
                  <a:schemeClr val="bg1"/>
                </a:solidFill>
              </a:rPr>
              <a:t>тобезоары</a:t>
            </a:r>
            <a:r>
              <a:rPr lang="ru-RU" dirty="0" smtClean="0">
                <a:solidFill>
                  <a:schemeClr val="bg1"/>
                </a:solidFill>
              </a:rPr>
              <a:t>) из волосков, препятствующие прохождению пищи в кишечнике и нередко приводящие к гибели.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1295400"/>
            <a:ext cx="6553200" cy="5181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Классификация позволяет систематизировать сведения по качественной и количественной характеристике природных кормовых угодий. На ее основе обеспечивается рациональное использование кормовых угодий, ведение государственного земельного кадастра, мониторинга и проведение землеустройства.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территории Российской Федерации принята комплексная классификация сенокосов и пастбищ на </a:t>
            </a:r>
            <a:r>
              <a:rPr lang="ru-RU" dirty="0" err="1" smtClean="0">
                <a:solidFill>
                  <a:schemeClr val="bg1"/>
                </a:solidFill>
              </a:rPr>
              <a:t>фитотопоэкологической</a:t>
            </a:r>
            <a:r>
              <a:rPr lang="ru-RU" dirty="0" smtClean="0">
                <a:solidFill>
                  <a:schemeClr val="bg1"/>
                </a:solidFill>
              </a:rPr>
              <a:t> основе. Ее классификационными единицами являются: класс, подкласс, группа типов, тип и модификация.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Класс кормовых угодий — высшая таксономическая единица классификации, которая объединяет в пределах природной зоны или горного пояса сенокосы или пастбища по общности зональных, климатических, геоморфологических, почвенных условий, растительного покрова.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04800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КЛАССИФИКАЦИЯ СЕНОКОСОВ И </a:t>
            </a:r>
            <a:r>
              <a:rPr lang="ru-RU" sz="3200" b="1" dirty="0" smtClean="0">
                <a:solidFill>
                  <a:schemeClr val="bg1"/>
                </a:solidFill>
              </a:rPr>
              <a:t>ПАСТБИЩ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381000"/>
            <a:ext cx="6553200" cy="6096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каждой группе природных зон: тундровой и лесотундровой (обозначаемой буквой Т), лесной (Л), лесостепной и степной (С), полупустынной и пустынной (П) выделяют классы равнинных, низинных, краткопоемных, долгопоемных, болотных (или болотистых) сенокосов и пастбищ. В лесной зоне равнинные сенокосы и пастбища принято называть суходольными.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 всех горных поясах — предгорном или мелкосопочном (М), горном (Г) и высокогорном (В) — выделяют класс луговых, степных, полупустынных и пустынных, низинных сенокосов и пастбищ. В предгорном и горном поясах, кроме того, выделяют классы краткопоемных, а в высокогорном поясе — класс тундровых сенокосов и пастбищ.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Нумерация классов в природных зонах идет от равнинных к низинным, краткопоемным, долгопоемным и болотным; в горных поясах — от луговых к степным, полупустынным и пустынным, тундровым, низинным и краткопоемным.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381000"/>
            <a:ext cx="6553200" cy="6477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территории тундровой, лесотундровой и лесной зон каждый класс представлен в единственном числе, а в группе лесостепной и степной зон выделяют три класса равнинных, в группе полупустынной и пустынной — четыре класса равнинных и два класса низинных сенокосов и пастбищ.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Подкласс объединяет сенокосы и пастбища, сходные по положению на рельефе, степени увлажнения, гранулометрическому составу и степени засоления почвы, растительному покрову. Его название, как правило, начинается с названия свойственной ему хозяйственно-ботанической группировки, в котором на первом месте стоит доминирующее растение или группа растений. В лесной зоне наибольшие площади занимают суходольные сенокосы и пастбища трех подклассов: абсолютные, нормально увлажненные и временно избыточно увлажненные суходолы.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Кормовые угодья одного и того же типа близки по увлажнению и богатству почвы элементами питания, по ее засоленности, преобладающим растениям, растениям-индикаторам каких-либо экологических условий.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381000"/>
            <a:ext cx="6553200" cy="6096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Типы сенокосов и пастбищ объединяют в группы типов по сходству условий увлажнения, гранулометрического состава и засоления почв. По сравнению с типами для групп типов характерны более широкие интервалы ступеней увлажнения и богатства почвы. В европейской части лесной зоны группы типов не выделяют.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Модификация представляет собой классификационную единицу, объединяющую кормовые угодья, относящиеся к одному типу, в растительном покрове которых произошли изменения под влиянием выпаса.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Таксономические единицы сенокосов и пастбищ в комплексной классификации обозначают индексами: классы — арабскими цифрами (например, в тундровой зоне класс равнинных кормовых угодий будет иметь индекс Т-1), подклассы — строчными буквами русского алфавита (Т- 1а), группы типов — римскими цифрами (Т- 1а-1) и типы — арабскими цифрами (Т-1а-1-2). Индекс единицы низшего ранга приводят с индексами всех единиц более высоких рангов.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381000"/>
            <a:ext cx="6553200" cy="609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ДИКОРАСТУЩИЕ РАСТЕНИЯ СЕНОКОСОВ И ПАСТБИЩ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825625"/>
            <a:ext cx="6534150" cy="435133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Растения, произрастающие на сенокосах и пастбищах, принято делить на четыре хозяйственно-ботанические группы: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злаки;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бобовые;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осоки;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разнотравье.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381000"/>
            <a:ext cx="6553200" cy="6096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Злаки обычно преобладают в составе природных сенокосных и пастбищных травостоев лесной, лесостепной и степной зон. Они дают высокие урожаи кормов хорошего качества, характеризуются устойчивостью к неблагоприятным условиям внешней среды, выносят частое стравливание и скашивание, формируют плотную дернину.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Бобовые растения дают корма, более богатые сырым протеином и минеральными веществами, чем злаки. Они не требуют внесения азотных удобрений и сами обогащают почву азотом за счет деятельности клубеньковых бактерий, развивающихся на их корнях. В травостоях природных кормовых угодий бобовых трав мало (в среднем 5... 10 %), так как большинство из них более требовательны к плодородию почв, имеют небольшое долголетие и вытесняются злаковыми травами из состава смешанных травостоев.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381000"/>
            <a:ext cx="6553200" cy="6096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Хозяйственно-ботаническая группа осоки включает представителей семейств Осоковые и Ситниковые. Эти растения чаще произрастают на </a:t>
            </a:r>
            <a:r>
              <a:rPr lang="ru-RU" dirty="0" err="1" smtClean="0">
                <a:solidFill>
                  <a:schemeClr val="bg1"/>
                </a:solidFill>
              </a:rPr>
              <a:t>переувлажненных</a:t>
            </a:r>
            <a:r>
              <a:rPr lang="ru-RU" dirty="0" smtClean="0">
                <a:solidFill>
                  <a:schemeClr val="bg1"/>
                </a:solidFill>
              </a:rPr>
              <a:t> кормовых угодьях в тундровой, лесотундровой и лесной зонах, но встречаются и в других регионах страны. Большинство осок плохо поедают животные, они дают корма плохого качества.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группу разнотравья входят растения всех остальных семейств, кроме семейств Злаковые, Бобовые, Осоковые и Ситниковые. Среди разнотравья имеются в той или иной степени поедаемые растения, а также большое количество сорных видов. В аридных регионах страны большое кормовое значение на пастбищах имеют растения из семейства Маревые. Для этой зоны такие растения выделяют в самостоятельную группу — солянки. В зоне умеренного климата разнотравье является нежелательным компонентом травостоев.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381000"/>
            <a:ext cx="6553200" cy="6096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оленьих пастбищах большое кормовое значение имеют лишайники, относящиеся к кладониям — альпийская (</a:t>
            </a:r>
            <a:r>
              <a:rPr lang="ru-RU" dirty="0" err="1" smtClean="0">
                <a:solidFill>
                  <a:schemeClr val="bg1"/>
                </a:solidFill>
              </a:rPr>
              <a:t>цв</a:t>
            </a:r>
            <a:r>
              <a:rPr lang="ru-RU" dirty="0" smtClean="0">
                <a:solidFill>
                  <a:schemeClr val="bg1"/>
                </a:solidFill>
              </a:rPr>
              <a:t>. вклейка, рис. 5), оленья и к </a:t>
            </a:r>
            <a:r>
              <a:rPr lang="ru-RU" dirty="0" err="1" smtClean="0">
                <a:solidFill>
                  <a:schemeClr val="bg1"/>
                </a:solidFill>
              </a:rPr>
              <a:t>цетрариям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клобучковая</a:t>
            </a:r>
            <a:r>
              <a:rPr lang="ru-RU" dirty="0" smtClean="0">
                <a:solidFill>
                  <a:schemeClr val="bg1"/>
                </a:solidFill>
              </a:rPr>
              <a:t>, исландская. Значительна роль и кустарниковых растений, например березы карликовой.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равнинных лугах с бедными почвами в европейской части лесной зоны России широко встречается белоус торчащий (</a:t>
            </a:r>
            <a:r>
              <a:rPr lang="ru-RU" dirty="0" err="1" smtClean="0">
                <a:solidFill>
                  <a:schemeClr val="bg1"/>
                </a:solidFill>
              </a:rPr>
              <a:t>цв</a:t>
            </a:r>
            <a:r>
              <a:rPr lang="ru-RU" dirty="0" smtClean="0">
                <a:solidFill>
                  <a:schemeClr val="bg1"/>
                </a:solidFill>
              </a:rPr>
              <a:t>. вклейка, рис. 6), полевица тонкая, овсяница овечья, душистый колосок, василек луговой, кошачья лапка, нивяник обыкновенный, ястребинка волосистая, в лесостепных и степных районах — овсяница бороздчатая, или типчак, ковыль Лессинга, повсеместно — овсяница овечья; на местах с повышенным увлажнением — луговик дернистый, </a:t>
            </a:r>
            <a:r>
              <a:rPr lang="ru-RU" dirty="0" err="1" smtClean="0">
                <a:solidFill>
                  <a:schemeClr val="bg1"/>
                </a:solidFill>
              </a:rPr>
              <a:t>вейник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незамечаемый</a:t>
            </a:r>
            <a:r>
              <a:rPr lang="ru-RU" dirty="0" smtClean="0">
                <a:solidFill>
                  <a:schemeClr val="bg1"/>
                </a:solidFill>
              </a:rPr>
              <a:t>, тростник обыкновенный; в лесах с песчаными почвами — </a:t>
            </a:r>
            <a:r>
              <a:rPr lang="ru-RU" dirty="0" err="1" smtClean="0">
                <a:solidFill>
                  <a:schemeClr val="bg1"/>
                </a:solidFill>
              </a:rPr>
              <a:t>вейник</a:t>
            </a:r>
            <a:r>
              <a:rPr lang="ru-RU" dirty="0" smtClean="0">
                <a:solidFill>
                  <a:schemeClr val="bg1"/>
                </a:solidFill>
              </a:rPr>
              <a:t> наземный; на засоленных почвах — </a:t>
            </a:r>
            <a:r>
              <a:rPr lang="ru-RU" dirty="0" err="1" smtClean="0">
                <a:solidFill>
                  <a:schemeClr val="bg1"/>
                </a:solidFill>
              </a:rPr>
              <a:t>бескильница</a:t>
            </a:r>
            <a:r>
              <a:rPr lang="ru-RU" dirty="0" smtClean="0">
                <a:solidFill>
                  <a:schemeClr val="bg1"/>
                </a:solidFill>
              </a:rPr>
              <a:t> расставленная, лисохвост вздутый, ячмень Богдана; на песчаных почвах южных районов — </a:t>
            </a:r>
            <a:r>
              <a:rPr lang="ru-RU" dirty="0" err="1" smtClean="0">
                <a:solidFill>
                  <a:schemeClr val="bg1"/>
                </a:solidFill>
              </a:rPr>
              <a:t>волоснец</a:t>
            </a:r>
            <a:r>
              <a:rPr lang="ru-RU" dirty="0" smtClean="0">
                <a:solidFill>
                  <a:schemeClr val="bg1"/>
                </a:solidFill>
              </a:rPr>
              <a:t> гигантский, мятлик луковичный, </a:t>
            </a:r>
            <a:r>
              <a:rPr lang="ru-RU" dirty="0" err="1" smtClean="0">
                <a:solidFill>
                  <a:schemeClr val="bg1"/>
                </a:solidFill>
              </a:rPr>
              <a:t>свинорой</a:t>
            </a:r>
            <a:r>
              <a:rPr lang="ru-RU" dirty="0" smtClean="0">
                <a:solidFill>
                  <a:schemeClr val="bg1"/>
                </a:solidFill>
              </a:rPr>
              <a:t> пальчатый.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381000"/>
            <a:ext cx="6553200" cy="6096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 дикорастущих бобовых растений кормовое значение имеют астрагалы (альпийский, болотный, серповидный), верблюжья колючка, горошек мышиный, чина луговая, клевер земляничный, средний и сходный, </a:t>
            </a:r>
            <a:r>
              <a:rPr lang="ru-RU" dirty="0" err="1" smtClean="0">
                <a:solidFill>
                  <a:schemeClr val="bg1"/>
                </a:solidFill>
              </a:rPr>
              <a:t>куммеровия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прилистниковая</a:t>
            </a:r>
            <a:r>
              <a:rPr lang="ru-RU" dirty="0" smtClean="0">
                <a:solidFill>
                  <a:schemeClr val="bg1"/>
                </a:solidFill>
              </a:rPr>
              <a:t>, люцерна </a:t>
            </a:r>
            <a:r>
              <a:rPr lang="ru-RU" dirty="0" err="1" smtClean="0">
                <a:solidFill>
                  <a:schemeClr val="bg1"/>
                </a:solidFill>
              </a:rPr>
              <a:t>голубая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остролодочник</a:t>
            </a:r>
            <a:r>
              <a:rPr lang="ru-RU" dirty="0" smtClean="0">
                <a:solidFill>
                  <a:schemeClr val="bg1"/>
                </a:solidFill>
              </a:rPr>
              <a:t> грязноватый, солодка голая.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качестве источников пастбищного корма или сена, хотя и низкого качества, можно использовать растения из группы осок: </a:t>
            </a:r>
            <a:r>
              <a:rPr lang="ru-RU" dirty="0" err="1" smtClean="0">
                <a:solidFill>
                  <a:schemeClr val="bg1"/>
                </a:solidFill>
              </a:rPr>
              <a:t>кобрезии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волосолистную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dirty="0" err="1" smtClean="0">
                <a:solidFill>
                  <a:schemeClr val="bg1"/>
                </a:solidFill>
              </a:rPr>
              <a:t>Белларди</a:t>
            </a:r>
            <a:r>
              <a:rPr lang="ru-RU" dirty="0" smtClean="0">
                <a:solidFill>
                  <a:schemeClr val="bg1"/>
                </a:solidFill>
              </a:rPr>
              <a:t>; осоки стройную (</a:t>
            </a:r>
            <a:r>
              <a:rPr lang="ru-RU" dirty="0" err="1" smtClean="0">
                <a:solidFill>
                  <a:schemeClr val="bg1"/>
                </a:solidFill>
              </a:rPr>
              <a:t>цв</a:t>
            </a:r>
            <a:r>
              <a:rPr lang="ru-RU" dirty="0" smtClean="0">
                <a:solidFill>
                  <a:schemeClr val="bg1"/>
                </a:solidFill>
              </a:rPr>
              <a:t>. вклейка, рис. 7), лисью, вздутую, пузырчатую, раннюю; пушицу влагалищную.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кормовых угодьях засушливых территорий наряду с травами из группы разнотравья распространены кустарники, полукустарники: кандым, хвойник шишконосный, солянка </a:t>
            </a:r>
            <a:r>
              <a:rPr lang="ru-RU" dirty="0" err="1" smtClean="0">
                <a:solidFill>
                  <a:schemeClr val="bg1"/>
                </a:solidFill>
              </a:rPr>
              <a:t>Палецкого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солянка</a:t>
            </a:r>
            <a:r>
              <a:rPr lang="ru-RU" dirty="0" smtClean="0">
                <a:solidFill>
                  <a:schemeClr val="bg1"/>
                </a:solidFill>
              </a:rPr>
              <a:t> восточная, солянка Рихтера, </a:t>
            </a:r>
            <a:r>
              <a:rPr lang="ru-RU" dirty="0" err="1" smtClean="0">
                <a:solidFill>
                  <a:schemeClr val="bg1"/>
                </a:solidFill>
              </a:rPr>
              <a:t>чогон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терескен</a:t>
            </a:r>
            <a:r>
              <a:rPr lang="ru-RU" dirty="0" smtClean="0">
                <a:solidFill>
                  <a:schemeClr val="bg1"/>
                </a:solidFill>
              </a:rPr>
              <a:t> серый, кохия стелющаяся, или </a:t>
            </a:r>
            <a:r>
              <a:rPr lang="ru-RU" dirty="0" smtClean="0">
                <a:solidFill>
                  <a:schemeClr val="bg1"/>
                </a:solidFill>
              </a:rPr>
              <a:t>прутняк, </a:t>
            </a:r>
            <a:r>
              <a:rPr lang="ru-RU" dirty="0" err="1" smtClean="0">
                <a:solidFill>
                  <a:schemeClr val="bg1"/>
                </a:solidFill>
              </a:rPr>
              <a:t>камфоросма</a:t>
            </a:r>
            <a:r>
              <a:rPr lang="ru-RU" dirty="0" smtClean="0">
                <a:solidFill>
                  <a:schemeClr val="bg1"/>
                </a:solidFill>
              </a:rPr>
              <a:t>, полынь развесистая, полынь солелюбивая.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381000"/>
            <a:ext cx="6553200" cy="6096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сенокосах и пастбищах различают безусловно сорные и условно сорные растения. К безусловно сорным растениям относят ядовитые, вредные, высокорослые </a:t>
            </a:r>
            <a:r>
              <a:rPr lang="ru-RU" dirty="0" err="1" smtClean="0">
                <a:solidFill>
                  <a:schemeClr val="bg1"/>
                </a:solidFill>
              </a:rPr>
              <a:t>грубостебельные</a:t>
            </a:r>
            <a:r>
              <a:rPr lang="ru-RU" dirty="0" smtClean="0">
                <a:solidFill>
                  <a:schemeClr val="bg1"/>
                </a:solidFill>
              </a:rPr>
              <a:t> (щавель конский, борщевик сибирский, порезник горный), паразиты и </a:t>
            </a:r>
            <a:r>
              <a:rPr lang="ru-RU" dirty="0" err="1" smtClean="0">
                <a:solidFill>
                  <a:schemeClr val="bg1"/>
                </a:solidFill>
              </a:rPr>
              <a:t>полупа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 smtClean="0">
                <a:solidFill>
                  <a:schemeClr val="bg1"/>
                </a:solidFill>
              </a:rPr>
              <a:t>разиты</a:t>
            </a:r>
            <a:r>
              <a:rPr lang="ru-RU" dirty="0" smtClean="0">
                <a:solidFill>
                  <a:schemeClr val="bg1"/>
                </a:solidFill>
              </a:rPr>
              <a:t>, а также растения, не имеющие кормового значения и ухудшающие условия произрастания для ценных кормовых растений (мхи, кустарники, деревья), неиспользуемые (недоедаемые, низкорослые, заканчивающие вегетацию до начала использования травостоя).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Условно сорными считают растения с низкой урожайностью, невысокими кормовыми достоинствами, а также растения, теряющие свои ценные в кормовом отношении части в процессе заготовки кормов (одуванчик, тмин обыкновенный — на сенокосах). Среди условно сорных есть растения, повышающие аппетит животных, обладающие диетическими и лекарственными свойствами, довольно хорошо поедаемые. К ним относят тысячелистник обыкновенный, </a:t>
            </a:r>
            <a:r>
              <a:rPr lang="ru-RU" dirty="0" err="1" smtClean="0">
                <a:solidFill>
                  <a:schemeClr val="bg1"/>
                </a:solidFill>
              </a:rPr>
              <a:t>кульбабу</a:t>
            </a:r>
            <a:r>
              <a:rPr lang="ru-RU" dirty="0" smtClean="0">
                <a:solidFill>
                  <a:schemeClr val="bg1"/>
                </a:solidFill>
              </a:rPr>
              <a:t> осеннюю, манжетку обыкновенную, подорожники, </a:t>
            </a:r>
            <a:r>
              <a:rPr lang="ru-RU" dirty="0" err="1" smtClean="0">
                <a:solidFill>
                  <a:schemeClr val="bg1"/>
                </a:solidFill>
              </a:rPr>
              <a:t>бедренец-камнеломку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381000"/>
            <a:ext cx="6553200" cy="6096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 пастбищным сорнякам относят многие осоки, ситники, </a:t>
            </a:r>
            <a:r>
              <a:rPr lang="ru-RU" dirty="0" err="1" smtClean="0">
                <a:solidFill>
                  <a:schemeClr val="bg1"/>
                </a:solidFill>
              </a:rPr>
              <a:t>ожи</a:t>
            </a:r>
            <a:r>
              <a:rPr lang="ru-RU" dirty="0" smtClean="0">
                <a:solidFill>
                  <a:schemeClr val="bg1"/>
                </a:solidFill>
              </a:rPr>
              <a:t>- </a:t>
            </a:r>
            <a:r>
              <a:rPr lang="ru-RU" dirty="0" err="1" smtClean="0">
                <a:solidFill>
                  <a:schemeClr val="bg1"/>
                </a:solidFill>
              </a:rPr>
              <a:t>ки</a:t>
            </a:r>
            <a:r>
              <a:rPr lang="ru-RU" dirty="0" smtClean="0">
                <a:solidFill>
                  <a:schemeClr val="bg1"/>
                </a:solidFill>
              </a:rPr>
              <a:t>, щучку, потому что они имеют низкую питательную ценность.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Ядовитые растения могут привести к отравлению и даже гибели животных. На сырых местообитаниях произрастают лютики ядовитый и едкий, вех ядовитый (</a:t>
            </a:r>
            <a:r>
              <a:rPr lang="ru-RU" dirty="0" err="1" smtClean="0">
                <a:solidFill>
                  <a:schemeClr val="bg1"/>
                </a:solidFill>
              </a:rPr>
              <a:t>цв</a:t>
            </a:r>
            <a:r>
              <a:rPr lang="ru-RU" dirty="0" smtClean="0">
                <a:solidFill>
                  <a:schemeClr val="bg1"/>
                </a:solidFill>
              </a:rPr>
              <a:t>. вклейка, рис. 9), норичники водяной и клубненосный, омежник водяной, калужница болотная, хвощи, чемерица </a:t>
            </a:r>
            <a:r>
              <a:rPr lang="ru-RU" dirty="0" err="1" smtClean="0">
                <a:solidFill>
                  <a:schemeClr val="bg1"/>
                </a:solidFill>
              </a:rPr>
              <a:t>Лобеля</a:t>
            </a:r>
            <a:r>
              <a:rPr lang="ru-RU" dirty="0" smtClean="0">
                <a:solidFill>
                  <a:schemeClr val="bg1"/>
                </a:solidFill>
              </a:rPr>
              <a:t>, авран лекарственный, частуха подорожниковая. В лесах и кустарниках распространены вороний глаз, орляк обыкновенный, ветреница дубравная, </a:t>
            </a:r>
            <a:r>
              <a:rPr lang="ru-RU" dirty="0" err="1" smtClean="0">
                <a:solidFill>
                  <a:schemeClr val="bg1"/>
                </a:solidFill>
              </a:rPr>
              <a:t>бутень</a:t>
            </a:r>
            <a:r>
              <a:rPr lang="ru-RU" dirty="0" smtClean="0">
                <a:solidFill>
                  <a:schemeClr val="bg1"/>
                </a:solidFill>
              </a:rPr>
              <a:t> опьяняющий, копытень европейский, </a:t>
            </a:r>
            <a:r>
              <a:rPr lang="ru-RU" dirty="0" err="1" smtClean="0">
                <a:solidFill>
                  <a:schemeClr val="bg1"/>
                </a:solidFill>
              </a:rPr>
              <a:t>кирказон</a:t>
            </a:r>
            <a:r>
              <a:rPr lang="ru-RU" dirty="0" smtClean="0">
                <a:solidFill>
                  <a:schemeClr val="bg1"/>
                </a:solidFill>
              </a:rPr>
              <a:t> обыкновенный, ландыш майский, купена лекарственная, зверобои.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равнинных сенокосах и пастбищах в разных зонах растут молочаи, </a:t>
            </a:r>
            <a:r>
              <a:rPr lang="ru-RU" dirty="0" err="1" smtClean="0">
                <a:solidFill>
                  <a:schemeClr val="bg1"/>
                </a:solidFill>
              </a:rPr>
              <a:t>кузьмичева</a:t>
            </a:r>
            <a:r>
              <a:rPr lang="ru-RU" dirty="0" smtClean="0">
                <a:solidFill>
                  <a:schemeClr val="bg1"/>
                </a:solidFill>
              </a:rPr>
              <a:t> трава, звездчатка </a:t>
            </a:r>
            <a:r>
              <a:rPr lang="ru-RU" dirty="0" err="1" smtClean="0">
                <a:solidFill>
                  <a:schemeClr val="bg1"/>
                </a:solidFill>
              </a:rPr>
              <a:t>злаковидная</a:t>
            </a:r>
            <a:r>
              <a:rPr lang="ru-RU" dirty="0" smtClean="0">
                <a:solidFill>
                  <a:schemeClr val="bg1"/>
                </a:solidFill>
              </a:rPr>
              <a:t>, термопсис </a:t>
            </a:r>
            <a:r>
              <a:rPr lang="ru-RU" dirty="0" err="1" smtClean="0">
                <a:solidFill>
                  <a:schemeClr val="bg1"/>
                </a:solidFill>
              </a:rPr>
              <a:t>ланцетолистный</a:t>
            </a:r>
            <a:r>
              <a:rPr lang="ru-RU" dirty="0" smtClean="0">
                <a:solidFill>
                  <a:schemeClr val="bg1"/>
                </a:solidFill>
              </a:rPr>
              <a:t>, безвременники, борцы, </a:t>
            </a:r>
            <a:r>
              <a:rPr lang="ru-RU" dirty="0" err="1" smtClean="0">
                <a:solidFill>
                  <a:schemeClr val="bg1"/>
                </a:solidFill>
              </a:rPr>
              <a:t>ежовник</a:t>
            </a:r>
            <a:r>
              <a:rPr lang="ru-RU" dirty="0" smtClean="0">
                <a:solidFill>
                  <a:schemeClr val="bg1"/>
                </a:solidFill>
              </a:rPr>
              <a:t> безлистный, горчак ползучий, </a:t>
            </a:r>
            <a:r>
              <a:rPr lang="ru-RU" dirty="0" err="1" smtClean="0">
                <a:solidFill>
                  <a:schemeClr val="bg1"/>
                </a:solidFill>
              </a:rPr>
              <a:t>резуховидка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стрелолистная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гулявник</a:t>
            </a:r>
            <a:r>
              <a:rPr lang="ru-RU" dirty="0" smtClean="0">
                <a:solidFill>
                  <a:schemeClr val="bg1"/>
                </a:solidFill>
              </a:rPr>
              <a:t> струйчатый, </a:t>
            </a:r>
            <a:r>
              <a:rPr lang="ru-RU" dirty="0" err="1" smtClean="0">
                <a:solidFill>
                  <a:schemeClr val="bg1"/>
                </a:solidFill>
              </a:rPr>
              <a:t>ластовень</a:t>
            </a:r>
            <a:r>
              <a:rPr lang="ru-RU" dirty="0" smtClean="0">
                <a:solidFill>
                  <a:schemeClr val="bg1"/>
                </a:solidFill>
              </a:rPr>
              <a:t> лекарственный и острый, мыльнянка лекарственная, мытники.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381000"/>
            <a:ext cx="6553200" cy="6096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пустырях, заброшенных землях произрастают дурман обыкновенный, болиголов пятнистый, белена черная, </a:t>
            </a:r>
            <a:r>
              <a:rPr lang="ru-RU" dirty="0" err="1" smtClean="0">
                <a:solidFill>
                  <a:schemeClr val="bg1"/>
                </a:solidFill>
              </a:rPr>
              <a:t>пикульники</a:t>
            </a:r>
            <a:r>
              <a:rPr lang="ru-RU" dirty="0" smtClean="0">
                <a:solidFill>
                  <a:schemeClr val="bg1"/>
                </a:solidFill>
              </a:rPr>
              <a:t>. Из растений, распространенных на болотах, ядовиты багульник обыкновенный, подбел </a:t>
            </a:r>
            <a:r>
              <a:rPr lang="ru-RU" dirty="0" err="1" smtClean="0">
                <a:solidFill>
                  <a:schemeClr val="bg1"/>
                </a:solidFill>
              </a:rPr>
              <a:t>многолистный</a:t>
            </a:r>
            <a:r>
              <a:rPr lang="ru-RU" dirty="0" smtClean="0">
                <a:solidFill>
                  <a:schemeClr val="bg1"/>
                </a:solidFill>
              </a:rPr>
              <a:t>, росянка круглолистная.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 вредным растениям, ухудшающим вкус, запах, цвет и технологические качества молока, относят амброзию полыннолистную, воловик лекарственный, кислицу обыкновенную, </a:t>
            </a:r>
            <a:r>
              <a:rPr lang="ru-RU" dirty="0" err="1" smtClean="0">
                <a:solidFill>
                  <a:schemeClr val="bg1"/>
                </a:solidFill>
              </a:rPr>
              <a:t>кирказон</a:t>
            </a:r>
            <a:r>
              <a:rPr lang="ru-RU" dirty="0" smtClean="0">
                <a:solidFill>
                  <a:schemeClr val="bg1"/>
                </a:solidFill>
              </a:rPr>
              <a:t> обыкновенный, клоповник мусорный, луки, марьянники, молочаи, незабудку болотную, пижму обыкновенную, подмаренники, полыни, поручейник широколистный, пролески, редьку дикую, сердечник горький и луговой, ферулу, щавель кислый, ярутку полевую.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Неприятный вкус и запах приобретает мясо при поедании животными клоповника мусорного и рыжика посевного, а мясо свиней, кормившихся зерновыми отходами, содержащими большое количество семян </a:t>
            </a:r>
            <a:r>
              <a:rPr lang="ru-RU" dirty="0" err="1" smtClean="0">
                <a:solidFill>
                  <a:schemeClr val="bg1"/>
                </a:solidFill>
              </a:rPr>
              <a:t>пикульника</a:t>
            </a:r>
            <a:r>
              <a:rPr lang="ru-RU" dirty="0" smtClean="0">
                <a:solidFill>
                  <a:schemeClr val="bg1"/>
                </a:solidFill>
              </a:rPr>
              <a:t>, становится ядовитым.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Тема17</Template>
  <TotalTime>0</TotalTime>
  <Words>1675</Words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Тема17</vt:lpstr>
      <vt:lpstr>Сенокосы и пастбища.</vt:lpstr>
      <vt:lpstr>ДИКОРАСТУЩИЕ РАСТЕНИЯ СЕНОКОСОВ И ПАСТБИЩ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Сенокосы</dc:title>
  <dc:creator>Azamatpolitsu</dc:creator>
  <cp:lastModifiedBy>1</cp:lastModifiedBy>
  <cp:revision>2</cp:revision>
  <dcterms:created xsi:type="dcterms:W3CDTF">2022-10-24T05:41:32Z</dcterms:created>
  <dcterms:modified xsi:type="dcterms:W3CDTF">2022-10-24T05:52:08Z</dcterms:modified>
</cp:coreProperties>
</file>